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4" r:id="rId6"/>
    <p:sldId id="269" r:id="rId7"/>
    <p:sldId id="265" r:id="rId8"/>
    <p:sldId id="266" r:id="rId9"/>
    <p:sldId id="267" r:id="rId10"/>
    <p:sldId id="268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467" autoAdjust="0"/>
    <p:restoredTop sz="94660"/>
  </p:normalViewPr>
  <p:slideViewPr>
    <p:cSldViewPr showGuides="1">
      <p:cViewPr>
        <p:scale>
          <a:sx n="100" d="100"/>
          <a:sy n="100" d="100"/>
        </p:scale>
        <p:origin x="-186" y="924"/>
      </p:cViewPr>
      <p:guideLst>
        <p:guide orient="horz" pos="2175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900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noProof="0" smtClean="0"/>
              <a:t>Click to edit Master text styles</a:t>
            </a:r>
            <a:endParaRPr lang="ru-RU" noProof="0" smtClean="0"/>
          </a:p>
          <a:p>
            <a:pPr lvl="1"/>
            <a:r>
              <a:rPr lang="ru-RU" noProof="0" smtClean="0"/>
              <a:t>Second level</a:t>
            </a:r>
            <a:endParaRPr lang="ru-RU" noProof="0" smtClean="0"/>
          </a:p>
          <a:p>
            <a:pPr lvl="2"/>
            <a:r>
              <a:rPr lang="ru-RU" noProof="0" smtClean="0"/>
              <a:t>Third level</a:t>
            </a:r>
            <a:endParaRPr lang="ru-RU" noProof="0" smtClean="0"/>
          </a:p>
          <a:p>
            <a:pPr lvl="3"/>
            <a:r>
              <a:rPr lang="ru-RU" noProof="0" smtClean="0"/>
              <a:t>Fourth level</a:t>
            </a:r>
            <a:endParaRPr lang="ru-RU" noProof="0" smtClean="0"/>
          </a:p>
          <a:p>
            <a:pPr lvl="4"/>
            <a:r>
              <a:rPr lang="ru-RU" noProof="0" smtClean="0"/>
              <a:t>Fifth level</a:t>
            </a:r>
            <a:endParaRPr lang="ru-RU" noProof="0" smtClean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smtClean="0"/>
            </a:lvl1pPr>
          </a:lstStyle>
          <a:p>
            <a:pPr>
              <a:defRPr/>
            </a:pPr>
            <a:fld id="{C02B8CBD-B5FD-4936-A612-523A21A5375B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2565400"/>
            <a:ext cx="5616575" cy="1109663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452813"/>
            <a:ext cx="5616575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0425" y="1341438"/>
            <a:ext cx="1871663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1341438"/>
            <a:ext cx="5464175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3667125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3375" y="1844675"/>
            <a:ext cx="366871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341438"/>
            <a:ext cx="6121400" cy="5080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675"/>
            <a:ext cx="7488238" cy="5616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2"/>
            <a:r>
              <a:rPr lang="ru-RU" smtClean="0"/>
              <a:t>Third level</a:t>
            </a:r>
            <a:endParaRPr lang="ru-RU" smtClean="0"/>
          </a:p>
          <a:p>
            <a:pPr lvl="3"/>
            <a:r>
              <a:rPr lang="ru-RU" smtClean="0"/>
              <a:t>Fourth level</a:t>
            </a:r>
            <a:endParaRPr lang="ru-RU" smtClean="0"/>
          </a:p>
          <a:p>
            <a:pPr lvl="4"/>
            <a:r>
              <a:rPr lang="ru-RU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2565400"/>
            <a:ext cx="4103688" cy="750888"/>
          </a:xfrm>
        </p:spPr>
        <p:txBody>
          <a:bodyPr/>
          <a:lstStyle/>
          <a:p>
            <a:pPr eaLnBrk="1" hangingPunct="1"/>
            <a:r>
              <a:rPr lang="en-US" sz="2800" smtClean="0"/>
              <a:t>The main topic of our</a:t>
            </a:r>
            <a:endParaRPr lang="en-US" sz="2800" smtClean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333115" y="3460750"/>
            <a:ext cx="2146935" cy="5403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uk-UA" sz="2800" dirty="0" smtClean="0">
                <a:latin typeface="+mj-lt"/>
              </a:rPr>
              <a:t>lesson is </a:t>
            </a:r>
            <a:r>
              <a:rPr lang="en-US" altLang="uk-UA" sz="2800" dirty="0" smtClean="0">
                <a:latin typeface="+mj-lt"/>
              </a:rPr>
              <a:t>...</a:t>
            </a:r>
            <a:endParaRPr lang="en-US" altLang="uk-UA" sz="2800" dirty="0" smtClean="0">
              <a:latin typeface="+mj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675120" y="3401060"/>
            <a:ext cx="1845310" cy="106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pic>
        <p:nvPicPr>
          <p:cNvPr id="3" name="Изображение 2" descr="ad9148fab173bd65efb979e9433ecc8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380" y="3141980"/>
            <a:ext cx="1743075" cy="1630045"/>
          </a:xfrm>
          <a:prstGeom prst="rect">
            <a:avLst/>
          </a:prstGeom>
        </p:spPr>
      </p:pic>
      <p:pic>
        <p:nvPicPr>
          <p:cNvPr id="4" name="Изображение 3" descr="c7b03b0c29698f031ff412c5fbafbe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44450"/>
            <a:ext cx="1873885" cy="1542415"/>
          </a:xfrm>
          <a:prstGeom prst="rect">
            <a:avLst/>
          </a:prstGeom>
        </p:spPr>
      </p:pic>
      <p:pic>
        <p:nvPicPr>
          <p:cNvPr id="5" name="Изображение 4" descr="4daede3c44ed3d800af5aecabd300c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3284855"/>
            <a:ext cx="1701165" cy="155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95" y="1579880"/>
            <a:ext cx="6988175" cy="623570"/>
          </a:xfrm>
        </p:spPr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93445" y="2423160"/>
            <a:ext cx="6918960" cy="5038090"/>
          </a:xfrm>
        </p:spPr>
        <p:txBody>
          <a:bodyPr/>
          <a:p>
            <a:r>
              <a:rPr lang="en-US" altLang="uk-UA" b="1" dirty="0" smtClean="0">
                <a:latin typeface="+mj-lt"/>
                <a:sym typeface="+mn-ea"/>
              </a:rPr>
              <a:t>What have we done at the lesson to be ready for our homework?</a:t>
            </a:r>
            <a:endParaRPr lang="en-US" altLang="uk-UA" b="1" dirty="0" smtClean="0">
              <a:latin typeface="+mj-lt"/>
            </a:endParaRPr>
          </a:p>
          <a:p>
            <a:endParaRPr lang="ru-RU" altLang="en-US"/>
          </a:p>
          <a:p>
            <a:r>
              <a:rPr lang="en-US" altLang="ru-RU" b="1"/>
              <a:t>We have</a:t>
            </a:r>
            <a:r>
              <a:rPr lang="en-US" altLang="ru-RU"/>
              <a:t> _________ </a:t>
            </a:r>
            <a:r>
              <a:rPr lang="en-US" altLang="uk-UA" b="1" dirty="0" smtClean="0">
                <a:latin typeface="+mj-lt"/>
                <a:sym typeface="+mn-ea"/>
              </a:rPr>
              <a:t>at the lesson to be ready for our homework.</a:t>
            </a:r>
            <a:endParaRPr lang="en-US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90" y="1737360"/>
            <a:ext cx="7360920" cy="1403985"/>
          </a:xfrm>
        </p:spPr>
        <p:txBody>
          <a:bodyPr/>
          <a:p>
            <a:pPr algn="ctr"/>
            <a:r>
              <a:rPr lang="en-US" altLang="ru-RU" sz="4800">
                <a:sym typeface="+mn-ea"/>
              </a:rPr>
              <a:t>Thank you !</a:t>
            </a:r>
            <a:endParaRPr lang="ru-RU" altLang="en-US" sz="4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84555" y="2566670"/>
            <a:ext cx="7431405" cy="5471160"/>
          </a:xfrm>
        </p:spPr>
        <p:txBody>
          <a:bodyPr/>
          <a:p>
            <a:pPr marL="0" indent="0" algn="ctr">
              <a:buNone/>
            </a:pPr>
            <a:r>
              <a:rPr lang="en-US" altLang="ru-RU" sz="4800"/>
              <a:t>    </a:t>
            </a:r>
            <a:endParaRPr lang="en-US" altLang="ru-RU" sz="4800"/>
          </a:p>
          <a:p>
            <a:pPr marL="0" indent="0" algn="ctr">
              <a:buNone/>
            </a:pPr>
            <a:endParaRPr lang="en-US" altLang="ru-RU" sz="4800"/>
          </a:p>
          <a:p>
            <a:pPr marL="0" indent="0" algn="ctr">
              <a:buNone/>
            </a:pPr>
            <a:r>
              <a:rPr lang="en-US" altLang="ru-RU" sz="4800" b="1"/>
              <a:t>Have nice dreams!!!</a:t>
            </a:r>
            <a:endParaRPr lang="en-US" altLang="ru-RU" sz="4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345" y="1656715"/>
            <a:ext cx="6250305" cy="1000760"/>
          </a:xfrm>
        </p:spPr>
        <p:txBody>
          <a:bodyPr/>
          <a:lstStyle/>
          <a:p>
            <a:pPr eaLnBrk="1" hangingPunct="1"/>
            <a:r>
              <a:rPr lang="en-US" altLang="uk-UA" sz="3200" smtClean="0"/>
              <a:t>DREAMS AND NIGHTMARES</a:t>
            </a:r>
            <a:endParaRPr lang="en-US" altLang="uk-UA" sz="32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695" y="2997835"/>
            <a:ext cx="7513320" cy="332994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400" b="1" dirty="0" smtClean="0">
                <a:latin typeface="+mj-lt"/>
              </a:rPr>
              <a:t>What are we to do at the lesson to be ready for our homework?</a:t>
            </a:r>
            <a:endParaRPr lang="en-US" altLang="uk-UA" sz="24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uk-UA" sz="24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400" b="1" dirty="0" smtClean="0">
                <a:latin typeface="+mj-lt"/>
              </a:rPr>
              <a:t>We are to ... at the lesson to be ready for our homework.</a:t>
            </a:r>
            <a:endParaRPr lang="en-US" altLang="uk-UA" sz="24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000" b="1" dirty="0" smtClean="0">
                <a:solidFill>
                  <a:schemeClr val="bg1"/>
                </a:solidFill>
                <a:uFillTx/>
                <a:latin typeface="+mj-lt"/>
                <a:ea typeface="Arial Unicode MS" panose="020B0604020202020204" charset="-122"/>
              </a:rPr>
              <a:t>*L_ _ _ _ new words</a:t>
            </a:r>
            <a:endParaRPr lang="en-US" altLang="uk-UA" sz="2000" b="1" dirty="0" smtClean="0">
              <a:solidFill>
                <a:schemeClr val="bg1"/>
              </a:solidFill>
              <a:uFillTx/>
              <a:latin typeface="+mj-lt"/>
              <a:ea typeface="Arial Unicode MS" panose="020B0604020202020204" charset="-12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000" b="1" dirty="0" smtClean="0">
                <a:solidFill>
                  <a:schemeClr val="bg1"/>
                </a:solidFill>
                <a:uFillTx/>
                <a:latin typeface="+mj-lt"/>
                <a:ea typeface="Arial Unicode MS" panose="020B0604020202020204" charset="-122"/>
              </a:rPr>
              <a:t>*M_ _ _  some sentences with new words</a:t>
            </a:r>
            <a:endParaRPr lang="en-US" altLang="uk-UA" sz="2000" b="1" dirty="0" smtClean="0">
              <a:solidFill>
                <a:schemeClr val="bg1"/>
              </a:solidFill>
              <a:uFillTx/>
              <a:latin typeface="+mj-lt"/>
              <a:ea typeface="Arial Unicode MS" panose="020B0604020202020204" charset="-12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000" b="1" dirty="0" smtClean="0">
                <a:uFillTx/>
                <a:latin typeface="+mj-lt"/>
                <a:ea typeface="Arial Unicode MS" panose="020B0604020202020204" charset="-122"/>
                <a:sym typeface="+mn-ea"/>
              </a:rPr>
              <a:t>* R_ _ _  texts</a:t>
            </a:r>
            <a:endParaRPr lang="en-US" altLang="uk-UA" sz="2000" b="1" dirty="0" smtClean="0">
              <a:solidFill>
                <a:schemeClr val="bg1"/>
              </a:solidFill>
              <a:uFillTx/>
              <a:latin typeface="+mj-lt"/>
              <a:ea typeface="Arial Unicode MS" panose="020B0604020202020204" charset="-12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uk-UA" sz="2000" b="1" dirty="0" smtClean="0">
                <a:solidFill>
                  <a:schemeClr val="bg1"/>
                </a:solidFill>
                <a:uFillTx/>
                <a:latin typeface="+mj-lt"/>
                <a:ea typeface="Arial Unicode MS" panose="020B0604020202020204" charset="-122"/>
              </a:rPr>
              <a:t>*D_ _ _ _ _ _  some problems</a:t>
            </a:r>
            <a:endParaRPr lang="en-US" altLang="uk-UA" sz="2000" b="1" dirty="0" smtClean="0">
              <a:solidFill>
                <a:schemeClr val="bg1"/>
              </a:solidFill>
              <a:uFillTx/>
              <a:latin typeface="+mj-lt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The best dream’s interpreter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r>
              <a:rPr lang="en-US" altLang="ru-RU" b="1">
                <a:solidFill>
                  <a:schemeClr val="tx2"/>
                </a:solidFill>
              </a:rPr>
              <a:t>Match the dreams to their meanings.</a:t>
            </a:r>
            <a:r>
              <a:rPr lang="en-US" altLang="ru-RU">
                <a:solidFill>
                  <a:schemeClr val="tx2"/>
                </a:solidFill>
              </a:rPr>
              <a:t> </a:t>
            </a:r>
            <a:r>
              <a:rPr lang="en-US" altLang="ru-RU"/>
              <a:t>DreamWater Dreams</a:t>
            </a:r>
            <a:endParaRPr lang="en-US" altLang="ru-RU"/>
          </a:p>
          <a:p>
            <a:pPr marL="0" indent="0" eaLnBrk="1" hangingPunct="1">
              <a:buNone/>
            </a:pPr>
            <a:r>
              <a:rPr lang="en-US" sz="1800" smtClean="0">
                <a:solidFill>
                  <a:srgbClr val="080808"/>
                </a:solidFill>
              </a:rPr>
              <a:t>1</a:t>
            </a:r>
            <a:r>
              <a:rPr lang="en-US" sz="1800" b="1" smtClean="0">
                <a:solidFill>
                  <a:srgbClr val="080808"/>
                </a:solidFill>
              </a:rPr>
              <a:t>. lots of water                       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b) you have more fun and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pleasure</a:t>
            </a:r>
            <a:endParaRPr lang="en-US" sz="1800" b="1" smtClean="0">
              <a:solidFill>
                <a:srgbClr val="080808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sz="18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1800" b="1" smtClean="0">
                <a:solidFill>
                  <a:srgbClr val="080808"/>
                </a:solidFill>
              </a:rPr>
              <a:t>2. having children                 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a) you’re being watched by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people</a:t>
            </a:r>
            <a:endParaRPr lang="en-US" sz="1800" b="1" smtClean="0">
              <a:solidFill>
                <a:srgbClr val="080808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sz="18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1800" b="1" smtClean="0">
                <a:solidFill>
                  <a:srgbClr val="080808"/>
                </a:solidFill>
              </a:rPr>
              <a:t>3.taking exams                      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e) you’re hungry</a:t>
            </a:r>
            <a:endParaRPr lang="en-US" sz="1800" b="1" smtClean="0">
              <a:solidFill>
                <a:srgbClr val="080808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sz="18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1800" b="1" smtClean="0">
                <a:solidFill>
                  <a:srgbClr val="080808"/>
                </a:solidFill>
              </a:rPr>
              <a:t>4. food                                    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 d) you want to grow your family</a:t>
            </a:r>
            <a:endParaRPr lang="en-US" sz="1800" b="1" smtClean="0">
              <a:solidFill>
                <a:srgbClr val="080808"/>
              </a:solidFill>
              <a:sym typeface="+mn-ea"/>
            </a:endParaRPr>
          </a:p>
          <a:p>
            <a:pPr marL="0" indent="0" eaLnBrk="1" hangingPunct="1">
              <a:buNone/>
            </a:pPr>
            <a:endParaRPr lang="en-US" sz="18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1800" b="1" smtClean="0">
                <a:solidFill>
                  <a:srgbClr val="080808"/>
                </a:solidFill>
              </a:rPr>
              <a:t>5. money                               </a:t>
            </a:r>
            <a:r>
              <a:rPr lang="ru-RU" altLang="en-US" sz="1800" b="1" smtClean="0">
                <a:solidFill>
                  <a:srgbClr val="080808"/>
                </a:solidFill>
              </a:rPr>
              <a:t>    </a:t>
            </a:r>
            <a:r>
              <a:rPr lang="en-US" sz="1800" b="1" smtClean="0">
                <a:solidFill>
                  <a:srgbClr val="080808"/>
                </a:solidFill>
                <a:sym typeface="+mn-ea"/>
              </a:rPr>
              <a:t>c) you feel free</a:t>
            </a:r>
            <a:endParaRPr lang="en-US" sz="18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18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The best dream’s interpreter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r>
              <a:rPr lang="en-US" altLang="ru-RU" b="1"/>
              <a:t>Keys:</a:t>
            </a:r>
            <a:endParaRPr lang="en-US" altLang="ru-RU" b="1"/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1. c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2. d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3. a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4. e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5. b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 “5” - no mistakes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 “4” - 1 </a:t>
            </a:r>
            <a:r>
              <a:rPr lang="en-US" sz="2400" b="1" smtClean="0">
                <a:solidFill>
                  <a:srgbClr val="080808"/>
                </a:solidFill>
                <a:sym typeface="+mn-ea"/>
              </a:rPr>
              <a:t>mistake</a:t>
            </a:r>
            <a:endParaRPr lang="en-US" sz="2400" b="1" smtClean="0">
              <a:solidFill>
                <a:srgbClr val="080808"/>
              </a:solidFill>
              <a:sym typeface="+mn-ea"/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 “3” - 2 </a:t>
            </a:r>
            <a:r>
              <a:rPr lang="en-US" sz="2400" b="1" smtClean="0">
                <a:solidFill>
                  <a:srgbClr val="080808"/>
                </a:solidFill>
                <a:sym typeface="+mn-ea"/>
              </a:rPr>
              <a:t>mistakes</a:t>
            </a:r>
            <a:endParaRPr lang="en-US" sz="24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The best dream’s interpreter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r>
              <a:rPr lang="en-US" sz="2400" b="1" smtClean="0">
                <a:solidFill>
                  <a:srgbClr val="080808"/>
                </a:solidFill>
              </a:rPr>
              <a:t>Discuss in groups:</a:t>
            </a:r>
            <a:endParaRPr lang="en-US" sz="2400" b="1" smtClean="0">
              <a:solidFill>
                <a:srgbClr val="080808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1557020"/>
            <a:ext cx="6191250" cy="3748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Act out exchanges: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endParaRPr lang="en-US" altLang="ru-RU" b="1"/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I had a dream that _____. What do you think this mean?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Well, it could mean that  ______.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Surely not./ You could be right.</a:t>
            </a:r>
            <a:endParaRPr lang="en-US" sz="24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Act out exchanges: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endParaRPr lang="en-US" altLang="ru-RU" b="1"/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I had _____ that _____. What do you ____ this mean?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Well, it _____ mean that  ______.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Surely ____./ You _____ be right.</a:t>
            </a:r>
            <a:endParaRPr lang="en-US" sz="24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Act out exchanges: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endParaRPr lang="en-US" altLang="ru-RU" b="1"/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I ____ _____ that _____. What ___ you ____ this _____?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Well, it _____ ______ that  ______.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_____ ____./ You _____ be _____.</a:t>
            </a:r>
            <a:endParaRPr lang="en-US" sz="24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eaLnBrk="1" hangingPunct="1"/>
            <a:r>
              <a:rPr lang="en-US" altLang="ru-RU">
                <a:solidFill>
                  <a:schemeClr val="tx1"/>
                </a:solidFill>
              </a:rPr>
              <a:t>Act out exchanges: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marL="0" indent="0" algn="l" eaLnBrk="1" hangingPunct="1">
              <a:buFont typeface="Wingdings" panose="05000000000000000000" charset="0"/>
              <a:buNone/>
            </a:pPr>
            <a:endParaRPr lang="en-US" altLang="ru-RU" b="1"/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I ____ _____ _____ _____. What ___ ____ ____ this _____?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Well, ____ _____ ______ that  ______.</a:t>
            </a: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b="1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b="1" smtClean="0">
                <a:solidFill>
                  <a:srgbClr val="080808"/>
                </a:solidFill>
              </a:rPr>
              <a:t>- _____ ____./ You _____ ______ _____.</a:t>
            </a:r>
            <a:endParaRPr lang="en-US" sz="2400" b="1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0">
      <a:dk1>
        <a:srgbClr val="4D4D4D"/>
      </a:dk1>
      <a:lt1>
        <a:srgbClr val="FFFFFF"/>
      </a:lt1>
      <a:dk2>
        <a:srgbClr val="000000"/>
      </a:dk2>
      <a:lt2>
        <a:srgbClr val="914133"/>
      </a:lt2>
      <a:accent1>
        <a:srgbClr val="A54317"/>
      </a:accent1>
      <a:accent2>
        <a:srgbClr val="DBA965"/>
      </a:accent2>
      <a:accent3>
        <a:srgbClr val="FFFFFF"/>
      </a:accent3>
      <a:accent4>
        <a:srgbClr val="404040"/>
      </a:accent4>
      <a:accent5>
        <a:srgbClr val="CFB0AB"/>
      </a:accent5>
      <a:accent6>
        <a:srgbClr val="C6995B"/>
      </a:accent6>
      <a:hlink>
        <a:srgbClr val="E2B24C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14133"/>
        </a:lt2>
        <a:accent1>
          <a:srgbClr val="A54317"/>
        </a:accent1>
        <a:accent2>
          <a:srgbClr val="DBA965"/>
        </a:accent2>
        <a:accent3>
          <a:srgbClr val="FFFFFF"/>
        </a:accent3>
        <a:accent4>
          <a:srgbClr val="404040"/>
        </a:accent4>
        <a:accent5>
          <a:srgbClr val="CFB0AB"/>
        </a:accent5>
        <a:accent6>
          <a:srgbClr val="C6995B"/>
        </a:accent6>
        <a:hlink>
          <a:srgbClr val="E2B24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WPS Presentation</Application>
  <PresentationFormat>Экран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SimSun</vt:lpstr>
      <vt:lpstr>Wingdings</vt:lpstr>
      <vt:lpstr>Arial Unicode MS</vt:lpstr>
      <vt:lpstr>Wingdings</vt:lpstr>
      <vt:lpstr>Microsoft YaHei</vt:lpstr>
      <vt:lpstr>template</vt:lpstr>
      <vt:lpstr>The main topic of our</vt:lpstr>
      <vt:lpstr>DREAMS AND NIGHTMARES</vt:lpstr>
      <vt:lpstr>The best dream’s interpreter</vt:lpstr>
      <vt:lpstr>The best dream’s interpreter</vt:lpstr>
      <vt:lpstr>The best dream’s interpreter</vt:lpstr>
      <vt:lpstr>Act out exchanges:</vt:lpstr>
      <vt:lpstr>Act out exchanges:</vt:lpstr>
      <vt:lpstr>Act out exchanges:</vt:lpstr>
      <vt:lpstr>Act out exchanges:</vt:lpstr>
      <vt:lpstr>PowerPoint 演示文稿</vt:lpstr>
      <vt:lpstr>Thank you !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Сергей</cp:lastModifiedBy>
  <cp:revision>77</cp:revision>
  <dcterms:created xsi:type="dcterms:W3CDTF">2006-06-29T12:15:00Z</dcterms:created>
  <dcterms:modified xsi:type="dcterms:W3CDTF">2025-01-13T18:59:02Z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ACC4017C3F964475BCF009E9ED8B094C_13</vt:lpwstr>
  </property>
  <property fmtid="{D5CDD505-2E9C-101B-9397-08002B2CF9AE}" pid="3" name="KSOProductBuildVer">
    <vt:lpwstr>1049-12.2.0.18911</vt:lpwstr>
  </property>
</Properties>
</file>